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465" r:id="rId2"/>
    <p:sldId id="460" r:id="rId3"/>
    <p:sldId id="259" r:id="rId4"/>
    <p:sldId id="260" r:id="rId5"/>
    <p:sldId id="261" r:id="rId6"/>
    <p:sldId id="262" r:id="rId7"/>
    <p:sldId id="466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1413" r:id="rId22"/>
    <p:sldId id="276" r:id="rId23"/>
    <p:sldId id="461" r:id="rId24"/>
    <p:sldId id="463" r:id="rId25"/>
    <p:sldId id="464" r:id="rId26"/>
    <p:sldId id="280" r:id="rId27"/>
  </p:sldIdLst>
  <p:sldSz cx="12192000" cy="6858000"/>
  <p:notesSz cx="6858000" cy="9144000"/>
  <p:embeddedFontLst>
    <p:embeddedFont>
      <p:font typeface="Abadi MT Condensed Light" panose="020B0306030101010103" pitchFamily="34" charset="77"/>
      <p:regular r:id="rId29"/>
    </p:embeddedFont>
    <p:embeddedFont>
      <p:font typeface="Arial Narrow" panose="020B0604020202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93">
          <p15:clr>
            <a:srgbClr val="A4A3A4"/>
          </p15:clr>
        </p15:guide>
        <p15:guide id="3" orient="horz" pos="4005">
          <p15:clr>
            <a:srgbClr val="A4A3A4"/>
          </p15:clr>
        </p15:guide>
        <p15:guide id="4" orient="horz">
          <p15:clr>
            <a:srgbClr val="A4A3A4"/>
          </p15:clr>
        </p15:guide>
        <p15:guide id="5" pos="375">
          <p15:clr>
            <a:srgbClr val="A4A3A4"/>
          </p15:clr>
        </p15:guide>
        <p15:guide id="6" pos="7293">
          <p15:clr>
            <a:srgbClr val="A4A3A4"/>
          </p15:clr>
        </p15:guide>
        <p15:guide id="7">
          <p15:clr>
            <a:srgbClr val="A4A3A4"/>
          </p15:clr>
        </p15:guide>
        <p15:guide id="8" pos="767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cGM8MdBPc2mEsD2qING7IxH47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11EFB-0BB3-44F0-8A9E-27155769CA8F}">
  <a:tblStyle styleId="{99311EFB-0BB3-44F0-8A9E-27155769CA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712"/>
  </p:normalViewPr>
  <p:slideViewPr>
    <p:cSldViewPr snapToGrid="0">
      <p:cViewPr varScale="1">
        <p:scale>
          <a:sx n="115" d="100"/>
          <a:sy n="115" d="100"/>
        </p:scale>
        <p:origin x="504" y="200"/>
      </p:cViewPr>
      <p:guideLst>
        <p:guide orient="horz" pos="4319"/>
        <p:guide orient="horz" pos="293"/>
        <p:guide orient="horz" pos="4005"/>
        <p:guide orient="horz"/>
        <p:guide pos="375"/>
        <p:guide pos="7293"/>
        <p:guide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9759405074368"/>
          <c:y val="0.15202300979218511"/>
          <c:w val="0.8354468503937007"/>
          <c:h val="0.64729515210550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African Ancestry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7-6A4E-9542-47CDDA42BC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Asian Ancestry</c:v>
                </c:pt>
              </c:strCache>
            </c:strRef>
          </c:tx>
          <c:spPr>
            <a:solidFill>
              <a:srgbClr val="95CA3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7-6A4E-9542-47CDDA42BC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Latino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B7-6A4E-9542-47CDDA42BC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European Ancestry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B7-6A4E-9542-47CDDA42B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6914896"/>
        <c:axId val="586917192"/>
      </c:barChart>
      <c:catAx>
        <c:axId val="58691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PRS </a:t>
                </a:r>
                <a:r>
                  <a:rPr lang="en-US" sz="105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5820731954293306"/>
              <c:y val="0.89975502995213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7192"/>
        <c:crosses val="autoZero"/>
        <c:auto val="1"/>
        <c:lblAlgn val="ctr"/>
        <c:lblOffset val="100"/>
        <c:noMultiLvlLbl val="0"/>
      </c:catAx>
      <c:valAx>
        <c:axId val="58691719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en-US" sz="120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856594004874561E-2"/>
          <c:y val="8.9467645565175953E-3"/>
          <c:w val="0.58761529692579784"/>
          <c:h val="0.36726705040612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0.70679</cdr:x>
      <cdr:y>0.15149</cdr:y>
    </cdr:from>
    <cdr:to>
      <cdr:x>0.93783</cdr:x>
      <cdr:y>0.21368</cdr:y>
    </cdr:to>
    <cdr:sp macro="" textlink="">
      <cdr:nvSpPr>
        <cdr:cNvPr id="2" name="Right Brace 1"/>
        <cdr:cNvSpPr/>
      </cdr:nvSpPr>
      <cdr:spPr>
        <a:xfrm xmlns:a="http://schemas.openxmlformats.org/drawingml/2006/main" rot="16200000">
          <a:off x="3483180" y="443956"/>
          <a:ext cx="325682" cy="1024407"/>
        </a:xfrm>
        <a:prstGeom xmlns:a="http://schemas.openxmlformats.org/drawingml/2006/main" prst="rightBrace">
          <a:avLst/>
        </a:prstGeom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55A8E-6F9B-344F-924B-7B2F55586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BP traits (systolic BP, diastolic BP, mean arterial pressure, and pulse pressure) across five ancestry groups using 1 degree of freedom (1df) interaction and 2df joint tests.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3 novel loci that were replicated in an additional 59,296 individuals in stage 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genes mapped to our 26 novel loci have known functions in sleep-wake regulation, nervous and cardiometabolic systems. We also identified new gene by long sleep interactions near five known BP loci (≤1Mb) including NME7, FAM208A, MKLN1, CEP164, and RGL3/ELAVL3 (Pint &lt; 5×10−8)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intratumoral heterogeneity (ITH) is common in cancers, but the extent of phenotypic ITH is uncertain because most subclonal mutations are passengers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ITH in 16 human colorectal tumors by comparing the methylomes from spatially separated regions in each tumor. Methylomes from opposite tumor sides were similar (Pearson correlation &gt;0.95) with little evidence of ITH or stepwise selection during growth, suggesting that the epigenome of a sampled tumor largely reflects that of its founder cell.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0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6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60f715c2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2" name="Google Shape;152;g1360f715c2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Subtitle">
  <p:cSld name="3_Title and Subtitle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>
            <a:spLocks noGrp="1"/>
          </p:cNvSpPr>
          <p:nvPr>
            <p:ph type="pic" idx="2"/>
          </p:nvPr>
        </p:nvSpPr>
        <p:spPr>
          <a:xfrm>
            <a:off x="0" y="0"/>
            <a:ext cx="2997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3400926" y="2628900"/>
            <a:ext cx="848029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67"/>
              </a:spcBef>
              <a:spcAft>
                <a:spcPts val="0"/>
              </a:spcAft>
              <a:buSzPts val="3333"/>
              <a:buNone/>
              <a:defRPr sz="3333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subTitle" idx="3"/>
          </p:nvPr>
        </p:nvSpPr>
        <p:spPr>
          <a:xfrm>
            <a:off x="3400926" y="463666"/>
            <a:ext cx="8492497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4"/>
          </p:nvPr>
        </p:nvSpPr>
        <p:spPr>
          <a:xfrm>
            <a:off x="3401154" y="1303264"/>
            <a:ext cx="8492398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Subtitle">
  <p:cSld name="4_Title and Subtitle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/>
          <p:nvPr/>
        </p:nvSpPr>
        <p:spPr>
          <a:xfrm>
            <a:off x="2798165" y="3133801"/>
            <a:ext cx="9393836" cy="269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8"/>
          <p:cNvSpPr txBox="1"/>
          <p:nvPr/>
        </p:nvSpPr>
        <p:spPr>
          <a:xfrm>
            <a:off x="3135086" y="3133801"/>
            <a:ext cx="8708572" cy="269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1</a:t>
            </a:r>
            <a:endParaRPr/>
          </a:p>
          <a:p>
            <a:pPr marL="457189" marR="0" lvl="0" indent="-457189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2</a:t>
            </a:r>
            <a:endParaRPr/>
          </a:p>
          <a:p>
            <a:pPr marL="457189" marR="0" lvl="0" indent="-457189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3</a:t>
            </a:r>
            <a:endParaRPr/>
          </a:p>
          <a:p>
            <a:pPr marL="457189" marR="0" lvl="0" indent="-245543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None/>
            </a:pPr>
            <a:endParaRPr sz="33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8"/>
          <p:cNvSpPr txBox="1">
            <a:spLocks noGrp="1"/>
          </p:cNvSpPr>
          <p:nvPr>
            <p:ph type="subTitle" idx="1"/>
          </p:nvPr>
        </p:nvSpPr>
        <p:spPr>
          <a:xfrm>
            <a:off x="304536" y="463666"/>
            <a:ext cx="11588887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body" idx="2"/>
          </p:nvPr>
        </p:nvSpPr>
        <p:spPr>
          <a:xfrm>
            <a:off x="304800" y="1303264"/>
            <a:ext cx="11588751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>
            <a:spLocks noGrp="1"/>
          </p:cNvSpPr>
          <p:nvPr>
            <p:ph type="pic" idx="2"/>
          </p:nvPr>
        </p:nvSpPr>
        <p:spPr>
          <a:xfrm>
            <a:off x="7594600" y="1"/>
            <a:ext cx="4597400" cy="643255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9"/>
          <p:cNvSpPr txBox="1">
            <a:spLocks noGrp="1"/>
          </p:cNvSpPr>
          <p:nvPr>
            <p:ph type="body" idx="1"/>
          </p:nvPr>
        </p:nvSpPr>
        <p:spPr>
          <a:xfrm>
            <a:off x="358382" y="2305758"/>
            <a:ext cx="6975055" cy="374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67"/>
              </a:spcBef>
              <a:spcAft>
                <a:spcPts val="0"/>
              </a:spcAft>
              <a:buSzPts val="3333"/>
              <a:buNone/>
              <a:defRPr sz="3333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ubTitle" idx="3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4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/>
          <p:nvPr/>
        </p:nvSpPr>
        <p:spPr>
          <a:xfrm>
            <a:off x="0" y="4090736"/>
            <a:ext cx="12192000" cy="1379269"/>
          </a:xfrm>
          <a:prstGeom prst="rect">
            <a:avLst/>
          </a:prstGeom>
          <a:solidFill>
            <a:srgbClr val="F99D1C">
              <a:alpha val="84705"/>
            </a:srgb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0"/>
          <p:cNvSpPr txBox="1">
            <a:spLocks noGrp="1"/>
          </p:cNvSpPr>
          <p:nvPr>
            <p:ph type="title"/>
          </p:nvPr>
        </p:nvSpPr>
        <p:spPr>
          <a:xfrm>
            <a:off x="609600" y="4090736"/>
            <a:ext cx="10972800" cy="137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707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41"/>
          <p:cNvSpPr/>
          <p:nvPr/>
        </p:nvSpPr>
        <p:spPr>
          <a:xfrm>
            <a:off x="4229877" y="12617"/>
            <a:ext cx="7962123" cy="68580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1"/>
          <p:cNvSpPr/>
          <p:nvPr/>
        </p:nvSpPr>
        <p:spPr>
          <a:xfrm>
            <a:off x="0" y="6340669"/>
            <a:ext cx="12192000" cy="517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0" y="0"/>
            <a:ext cx="4229877" cy="6858000"/>
          </a:xfrm>
          <a:prstGeom prst="rect">
            <a:avLst/>
          </a:prstGeom>
          <a:solidFill>
            <a:srgbClr val="F99D1C">
              <a:alpha val="84705"/>
            </a:srgb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4229877" y="3441617"/>
            <a:ext cx="7962123" cy="182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68B7"/>
              </a:buClr>
              <a:buSzPts val="1600"/>
              <a:buFont typeface="Calibri"/>
              <a:buNone/>
              <a:defRPr sz="1600" b="1" i="1">
                <a:solidFill>
                  <a:srgbClr val="4068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41"/>
          <p:cNvCxnSpPr/>
          <p:nvPr/>
        </p:nvCxnSpPr>
        <p:spPr>
          <a:xfrm rot="10800000">
            <a:off x="5250024" y="3284376"/>
            <a:ext cx="6332376" cy="1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41"/>
          <p:cNvSpPr txBox="1"/>
          <p:nvPr/>
        </p:nvSpPr>
        <p:spPr>
          <a:xfrm>
            <a:off x="4229877" y="2290668"/>
            <a:ext cx="7962123" cy="182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068B7"/>
              </a:buClr>
              <a:buSzPts val="1600"/>
              <a:buFont typeface="Calibri"/>
              <a:buNone/>
            </a:pPr>
            <a:r>
              <a:rPr lang="en-US" sz="1600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  <a:t>Divider Page</a:t>
            </a:r>
            <a:br>
              <a:rPr lang="en-US" sz="1600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667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sz="1600" b="1" i="1">
              <a:solidFill>
                <a:srgbClr val="406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 2">
  <p:cSld name="2_section header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2"/>
          <p:cNvSpPr/>
          <p:nvPr/>
        </p:nvSpPr>
        <p:spPr>
          <a:xfrm>
            <a:off x="0" y="26893"/>
            <a:ext cx="12192000" cy="6831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4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2"/>
          <p:cNvSpPr/>
          <p:nvPr/>
        </p:nvSpPr>
        <p:spPr>
          <a:xfrm>
            <a:off x="6639339" y="1"/>
            <a:ext cx="5090800" cy="6197600"/>
          </a:xfrm>
          <a:prstGeom prst="rect">
            <a:avLst/>
          </a:prstGeom>
          <a:solidFill>
            <a:schemeClr val="dk2">
              <a:alpha val="73725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2"/>
          <p:cNvSpPr/>
          <p:nvPr/>
        </p:nvSpPr>
        <p:spPr>
          <a:xfrm>
            <a:off x="6639339" y="6197600"/>
            <a:ext cx="5090800" cy="66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2"/>
          <p:cNvSpPr txBox="1"/>
          <p:nvPr/>
        </p:nvSpPr>
        <p:spPr>
          <a:xfrm>
            <a:off x="1185333" y="2321003"/>
            <a:ext cx="415947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pic>
        <p:nvPicPr>
          <p:cNvPr id="101" name="Google Shape;10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6782" y="6330990"/>
            <a:ext cx="2906638" cy="40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2"/>
          <p:cNvPicPr preferRelativeResize="0"/>
          <p:nvPr/>
        </p:nvPicPr>
        <p:blipFill rotWithShape="1">
          <a:blip r:embed="rId3">
            <a:alphaModFix/>
          </a:blip>
          <a:srcRect l="43464"/>
          <a:stretch/>
        </p:blipFill>
        <p:spPr>
          <a:xfrm>
            <a:off x="9663420" y="6289029"/>
            <a:ext cx="1942839" cy="47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>
  <p:cSld name="1_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Font typeface="Calibri"/>
              <a:buChar char="̶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3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0474" y="6507169"/>
            <a:ext cx="2100999" cy="295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3"/>
          <p:cNvSpPr txBox="1">
            <a:spLocks noGrp="1"/>
          </p:cNvSpPr>
          <p:nvPr>
            <p:ph type="ftr" idx="11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ldNum" idx="12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60f715c27_0_113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SzPts val="3733"/>
              <a:buFont typeface="Calibri"/>
              <a:buChar char="̶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1360f715c27_0_113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g1360f715c27_0_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0474" y="6507169"/>
            <a:ext cx="2100997" cy="2950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360f715c27_0_113"/>
          <p:cNvSpPr txBox="1">
            <a:spLocks noGrp="1"/>
          </p:cNvSpPr>
          <p:nvPr>
            <p:ph type="ftr" idx="11"/>
          </p:nvPr>
        </p:nvSpPr>
        <p:spPr>
          <a:xfrm>
            <a:off x="470747" y="6491248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1360f715c27_0_113"/>
          <p:cNvSpPr txBox="1">
            <a:spLocks noGrp="1"/>
          </p:cNvSpPr>
          <p:nvPr>
            <p:ph type="sldNum" idx="12"/>
          </p:nvPr>
        </p:nvSpPr>
        <p:spPr>
          <a:xfrm>
            <a:off x="121920" y="649181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0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20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1">
  <p:cSld name="4_section header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>
            <a:spLocks noGrp="1"/>
          </p:cNvSpPr>
          <p:nvPr>
            <p:ph type="pic" idx="2"/>
          </p:nvPr>
        </p:nvSpPr>
        <p:spPr>
          <a:xfrm>
            <a:off x="0" y="2576081"/>
            <a:ext cx="12192000" cy="329564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8"/>
          <p:cNvSpPr txBox="1">
            <a:spLocks noGrp="1"/>
          </p:cNvSpPr>
          <p:nvPr>
            <p:ph type="subTitle" idx="1"/>
          </p:nvPr>
        </p:nvSpPr>
        <p:spPr>
          <a:xfrm>
            <a:off x="358384" y="463667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3"/>
          </p:nvPr>
        </p:nvSpPr>
        <p:spPr>
          <a:xfrm>
            <a:off x="358645" y="1303264"/>
            <a:ext cx="11534907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42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and Content">
  <p:cSld name="4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Font typeface="Calibri"/>
              <a:buChar char="̶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0474" y="6507169"/>
            <a:ext cx="2100999" cy="29504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>
          <a:xfrm>
            <a:off x="352926" y="2305758"/>
            <a:ext cx="11229474" cy="37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chemeClr val="accent3"/>
              </a:buClr>
              <a:buSzPts val="3733"/>
              <a:buChar char="•"/>
              <a:defRPr sz="3733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accent3"/>
              </a:buClr>
              <a:buSzPts val="2667"/>
              <a:buChar char="•"/>
              <a:defRPr sz="2667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ubTitle" idx="2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3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2">
  <p:cSld name="1_section header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66933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4"/>
          <p:cNvSpPr/>
          <p:nvPr/>
        </p:nvSpPr>
        <p:spPr>
          <a:xfrm>
            <a:off x="5870713" y="0"/>
            <a:ext cx="5859426" cy="6367471"/>
          </a:xfrm>
          <a:prstGeom prst="rect">
            <a:avLst/>
          </a:prstGeom>
          <a:solidFill>
            <a:schemeClr val="accent1">
              <a:alpha val="67843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4"/>
          <p:cNvSpPr txBox="1">
            <a:spLocks noGrp="1"/>
          </p:cNvSpPr>
          <p:nvPr>
            <p:ph type="subTitle" idx="1"/>
          </p:nvPr>
        </p:nvSpPr>
        <p:spPr>
          <a:xfrm>
            <a:off x="7203221" y="605757"/>
            <a:ext cx="4296304" cy="51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853"/>
              </a:spcBef>
              <a:spcAft>
                <a:spcPts val="0"/>
              </a:spcAft>
              <a:buSzPts val="4267"/>
              <a:buNone/>
              <a:defRPr b="0">
                <a:solidFill>
                  <a:srgbClr val="FFFFFF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4279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35"/>
          <p:cNvSpPr/>
          <p:nvPr/>
        </p:nvSpPr>
        <p:spPr>
          <a:xfrm>
            <a:off x="38091" y="27023"/>
            <a:ext cx="12192000" cy="4279639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1"/>
          </p:nvPr>
        </p:nvSpPr>
        <p:spPr>
          <a:xfrm>
            <a:off x="-1" y="4677745"/>
            <a:ext cx="12192000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Content, and Image">
  <p:cSld name="1_Title, Content, and Imag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609601" y="2850776"/>
            <a:ext cx="4876800" cy="32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1" name="Google Shape;61;p36"/>
          <p:cNvCxnSpPr/>
          <p:nvPr/>
        </p:nvCxnSpPr>
        <p:spPr>
          <a:xfrm>
            <a:off x="6113929" y="2850776"/>
            <a:ext cx="0" cy="3191037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36"/>
          <p:cNvSpPr txBox="1">
            <a:spLocks noGrp="1"/>
          </p:cNvSpPr>
          <p:nvPr>
            <p:ph type="body" idx="2"/>
          </p:nvPr>
        </p:nvSpPr>
        <p:spPr>
          <a:xfrm>
            <a:off x="6741459" y="2850776"/>
            <a:ext cx="4876800" cy="32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subTitle" idx="3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4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11243228" y="6374872"/>
            <a:ext cx="487680" cy="4958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/>
          <p:nvPr/>
        </p:nvSpPr>
        <p:spPr>
          <a:xfrm>
            <a:off x="1" y="6374872"/>
            <a:ext cx="11241740" cy="4831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  <a:defRPr sz="5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accent2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rgbClr val="1415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rgbClr val="1415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/>
          <p:nvPr/>
        </p:nvSpPr>
        <p:spPr>
          <a:xfrm>
            <a:off x="11714257" y="6374872"/>
            <a:ext cx="487680" cy="483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5"/>
          <p:cNvSpPr txBox="1"/>
          <p:nvPr/>
        </p:nvSpPr>
        <p:spPr>
          <a:xfrm>
            <a:off x="11226799" y="6494014"/>
            <a:ext cx="441158" cy="28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0E27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67" b="0" i="0" u="none" strike="noStrike" cap="none">
              <a:solidFill>
                <a:srgbClr val="0E27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/>
          <p:nvPr/>
        </p:nvSpPr>
        <p:spPr>
          <a:xfrm>
            <a:off x="7460317" y="6504651"/>
            <a:ext cx="37433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Multi-omics Boot Camp: Analysis of Omics Data for Research Studies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92951" y="1013924"/>
            <a:ext cx="4862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F99D1C"/>
                </a:solidFill>
                <a:latin typeface="Calibri Light"/>
                <a:cs typeface="Calibri Light"/>
              </a:rPr>
              <a:t>Welcome!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844" y="1144101"/>
            <a:ext cx="4527367" cy="45273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C3E1-7572-4A4B-BAC0-07C01F8A2ACE}"/>
              </a:ext>
            </a:extLst>
          </p:cNvPr>
          <p:cNvSpPr txBox="1"/>
          <p:nvPr/>
        </p:nvSpPr>
        <p:spPr>
          <a:xfrm>
            <a:off x="6750232" y="2180041"/>
            <a:ext cx="3947532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Course will begin at 12pm 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E686D-9861-4633-BB46-78ED9B315D90}"/>
              </a:ext>
            </a:extLst>
          </p:cNvPr>
          <p:cNvSpPr txBox="1"/>
          <p:nvPr/>
        </p:nvSpPr>
        <p:spPr>
          <a:xfrm>
            <a:off x="5686526" y="2800512"/>
            <a:ext cx="6074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Calibri Light"/>
              </a:rPr>
              <a:t>Please consent to the recording prompt when it appears.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training will be recorded for back up purposes, and recordings will be shared ~1week post-training and remain available for 2-3 weeks to revisit sessions.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02A8A-0805-EE8E-17F9-24193F9D4460}"/>
              </a:ext>
            </a:extLst>
          </p:cNvPr>
          <p:cNvSpPr txBox="1"/>
          <p:nvPr/>
        </p:nvSpPr>
        <p:spPr>
          <a:xfrm>
            <a:off x="5826369" y="4064996"/>
            <a:ext cx="59670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Use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ea typeface="+mn-lt"/>
                <a:cs typeface="Segoe UI"/>
              </a:rPr>
              <a:t> 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 for questions: our team will answer</a:t>
            </a:r>
            <a:r>
              <a:rPr lang="en-US" sz="1800" dirty="0">
                <a:latin typeface="Calibri Light"/>
                <a:cs typeface="Segoe UI"/>
              </a:rPr>
              <a:t>​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The chat box is disabled in zoom: please sign-up/sign-in using the invitation to slack. 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You can access it through your browser:</a:t>
            </a:r>
            <a:r>
              <a:rPr lang="en-US" sz="1800" dirty="0">
                <a:solidFill>
                  <a:srgbClr val="3CB3C8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0077C8"/>
                </a:solidFill>
                <a:latin typeface="Calibri Light"/>
                <a:cs typeface="Segoe UI"/>
                <a:hlinkClick r:id="rId3"/>
              </a:rPr>
              <a:t>https://slack.com/</a:t>
            </a:r>
            <a:r>
              <a:rPr lang="en-US" sz="1800" dirty="0">
                <a:solidFill>
                  <a:srgbClr val="0000FF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or install the app on your computer. There is a channel set up for each session.</a:t>
            </a:r>
            <a:r>
              <a:rPr lang="en-US" sz="1800" dirty="0">
                <a:latin typeface="Calibri Light"/>
                <a:cs typeface="Segoe UI"/>
              </a:rPr>
              <a:t>​</a:t>
            </a:r>
            <a:endParaRPr lang="en-US" sz="1800" dirty="0"/>
          </a:p>
          <a:p>
            <a:r>
              <a:rPr lang="en-US" sz="1800" dirty="0">
                <a:cs typeface="Segoe UI"/>
              </a:rPr>
              <a:t>​</a:t>
            </a:r>
          </a:p>
          <a:p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8C3E50-8047-4369-2D7C-74FFE257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53" y="4064996"/>
            <a:ext cx="887655" cy="3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423513" y="38500"/>
            <a:ext cx="113128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Integrated Analysis and Methods</a:t>
            </a:r>
            <a:endParaRPr/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9079" y="997260"/>
            <a:ext cx="6943023" cy="514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10"/>
          <p:cNvGraphicFramePr/>
          <p:nvPr/>
        </p:nvGraphicFramePr>
        <p:xfrm>
          <a:off x="1371657" y="3445224"/>
          <a:ext cx="3601281" cy="254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" name="Google Shape;205;p10"/>
          <p:cNvSpPr txBox="1"/>
          <p:nvPr/>
        </p:nvSpPr>
        <p:spPr>
          <a:xfrm>
            <a:off x="3745678" y="3233889"/>
            <a:ext cx="122726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of pop.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&gt;3.5-fold risk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6700" y="2946778"/>
            <a:ext cx="6387541" cy="30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101" y="0"/>
            <a:ext cx="7499848" cy="272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568267" cy="32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4989" y="3217334"/>
            <a:ext cx="4102635" cy="29659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0748" y="3156963"/>
            <a:ext cx="3765933" cy="28183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85" y="89680"/>
            <a:ext cx="7670800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904" y="1900233"/>
            <a:ext cx="5140009" cy="42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8686" y="1781739"/>
            <a:ext cx="5380655" cy="400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6498455" cy="328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741" y="3280896"/>
            <a:ext cx="7227984" cy="296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8863" y="272248"/>
            <a:ext cx="2926044" cy="584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95" y="131850"/>
            <a:ext cx="8415867" cy="204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9572" y="1322199"/>
            <a:ext cx="4131733" cy="22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57" y="2077128"/>
            <a:ext cx="6343344" cy="40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4953" y="5194179"/>
            <a:ext cx="2641600" cy="6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5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58817" cy="17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 descr="Graphical user interface, applicati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888" y="1724103"/>
            <a:ext cx="9732285" cy="463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587067" cy="250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8357" y="300917"/>
            <a:ext cx="4070236" cy="37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2681632"/>
            <a:ext cx="8072761" cy="328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59" y="0"/>
            <a:ext cx="8263467" cy="199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19" y="1998133"/>
            <a:ext cx="6279695" cy="36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073" y="1998512"/>
            <a:ext cx="5456808" cy="3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15" y="2712458"/>
            <a:ext cx="453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079" y="2712458"/>
            <a:ext cx="611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52" y="0"/>
            <a:ext cx="8297333" cy="25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97976" y="182563"/>
            <a:ext cx="10274824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Multi-Omics Boot Camp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39319" y="3027938"/>
            <a:ext cx="2377574" cy="725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William </a:t>
            </a:r>
            <a:r>
              <a:rPr lang="en-US" sz="2133" dirty="0" err="1">
                <a:latin typeface="Calibri Light"/>
                <a:cs typeface="Calibri Light"/>
              </a:rPr>
              <a:t>Gauderman</a:t>
            </a:r>
            <a:endParaRPr lang="en-US" sz="2133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2072" y="3027938"/>
            <a:ext cx="2307042" cy="725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Kimberly </a:t>
            </a:r>
            <a:r>
              <a:rPr lang="en-US" sz="2133" dirty="0" err="1">
                <a:latin typeface="Calibri Light"/>
                <a:cs typeface="Calibri Light"/>
              </a:rPr>
              <a:t>Siegmund</a:t>
            </a:r>
            <a:endParaRPr lang="en-US" sz="2133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89721" y="3032610"/>
            <a:ext cx="3319351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 panose="020F0302020204030204" pitchFamily="34" charset="0"/>
                <a:cs typeface="Calibri Light" panose="020F0302020204030204" pitchFamily="34" charset="0"/>
              </a:rPr>
              <a:t>Nicholas Mancuso</a:t>
            </a: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36489" y="5606380"/>
            <a:ext cx="2206117" cy="725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Meaghan Doherty</a:t>
            </a:r>
          </a:p>
          <a:p>
            <a:pPr algn="ctr">
              <a:spcBef>
                <a:spcPts val="267"/>
              </a:spcBef>
            </a:pPr>
            <a:r>
              <a:rPr lang="en-US" sz="1733" dirty="0" err="1">
                <a:solidFill>
                  <a:srgbClr val="4BACC6"/>
                </a:solidFill>
                <a:latin typeface="Calibri Light"/>
                <a:cs typeface="Calibri Light"/>
              </a:rPr>
              <a:t>Proj</a:t>
            </a: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. </a:t>
            </a:r>
            <a:r>
              <a:rPr lang="en-US" sz="1733" dirty="0" err="1">
                <a:solidFill>
                  <a:srgbClr val="4BACC6"/>
                </a:solidFill>
                <a:latin typeface="Calibri Light"/>
                <a:cs typeface="Calibri Light"/>
              </a:rPr>
              <a:t>Mangr</a:t>
            </a: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., Columbia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4059" y="3023324"/>
            <a:ext cx="2628669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David Conti</a:t>
            </a: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Course Director, USC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C160930-6C85-5E4B-A51B-1AE79680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2" r="17182"/>
          <a:stretch/>
        </p:blipFill>
        <p:spPr>
          <a:xfrm>
            <a:off x="10194141" y="4059858"/>
            <a:ext cx="1584825" cy="16002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80B22C2-7CD3-DB47-92F8-F122870BD732}"/>
              </a:ext>
            </a:extLst>
          </p:cNvPr>
          <p:cNvSpPr/>
          <p:nvPr/>
        </p:nvSpPr>
        <p:spPr>
          <a:xfrm>
            <a:off x="7393753" y="5606380"/>
            <a:ext cx="2181815" cy="725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Nader </a:t>
            </a:r>
            <a:r>
              <a:rPr lang="en-US" sz="2133" dirty="0" err="1">
                <a:latin typeface="Calibri Light"/>
                <a:cs typeface="Calibri Light"/>
              </a:rPr>
              <a:t>Elmehdawi</a:t>
            </a:r>
            <a:endParaRPr lang="en-US" sz="2133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733" dirty="0" err="1">
                <a:solidFill>
                  <a:srgbClr val="4BACC6"/>
                </a:solidFill>
                <a:latin typeface="Calibri Light"/>
                <a:cs typeface="Calibri Light"/>
              </a:rPr>
              <a:t>Proj</a:t>
            </a: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. Coord, Columbia</a:t>
            </a:r>
          </a:p>
        </p:txBody>
      </p:sp>
      <p:pic>
        <p:nvPicPr>
          <p:cNvPr id="1026" name="Picture 2" descr="David V. Conti, PhD | Keck School of Medicine of USC">
            <a:extLst>
              <a:ext uri="{FF2B5EF4-FFF2-40B4-BE49-F238E27FC236}">
                <a16:creationId xmlns:a16="http://schemas.microsoft.com/office/drawing/2014/main" id="{5F9CF8C3-9583-2344-9BDA-13A46D9CE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6000" r="10763" b="22297"/>
          <a:stretch/>
        </p:blipFill>
        <p:spPr bwMode="auto">
          <a:xfrm>
            <a:off x="697976" y="1438258"/>
            <a:ext cx="1600200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lliam Gauderman">
            <a:extLst>
              <a:ext uri="{FF2B5EF4-FFF2-40B4-BE49-F238E27FC236}">
                <a16:creationId xmlns:a16="http://schemas.microsoft.com/office/drawing/2014/main" id="{A7198D84-2F8F-A94A-BE8A-C2F73679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3025445" y="1438258"/>
            <a:ext cx="1604537" cy="16002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holas Mancuso">
            <a:extLst>
              <a:ext uri="{FF2B5EF4-FFF2-40B4-BE49-F238E27FC236}">
                <a16:creationId xmlns:a16="http://schemas.microsoft.com/office/drawing/2014/main" id="{99D09CB9-714B-2C49-8155-76701A352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7689640" y="1382034"/>
            <a:ext cx="1597123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mberly Siegmund">
            <a:extLst>
              <a:ext uri="{FF2B5EF4-FFF2-40B4-BE49-F238E27FC236}">
                <a16:creationId xmlns:a16="http://schemas.microsoft.com/office/drawing/2014/main" id="{D2A6186A-0064-7841-9FED-AB45FD5D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31" y="1339773"/>
            <a:ext cx="1602764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D63968C-0DF5-B94B-9FE0-CC7F8F86A5D6}"/>
              </a:ext>
            </a:extLst>
          </p:cNvPr>
          <p:cNvSpPr/>
          <p:nvPr/>
        </p:nvSpPr>
        <p:spPr>
          <a:xfrm>
            <a:off x="2561686" y="5634800"/>
            <a:ext cx="2628669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 err="1">
                <a:latin typeface="Calibri Light"/>
                <a:cs typeface="Calibri Light"/>
              </a:rPr>
              <a:t>Zeyun</a:t>
            </a:r>
            <a:r>
              <a:rPr lang="en-US" sz="2133" dirty="0">
                <a:latin typeface="Calibri Light"/>
                <a:cs typeface="Calibri Light"/>
              </a:rPr>
              <a:t> Lu</a:t>
            </a: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98F13-F4D6-E040-8CF6-386FEBBAD000}"/>
              </a:ext>
            </a:extLst>
          </p:cNvPr>
          <p:cNvSpPr/>
          <p:nvPr/>
        </p:nvSpPr>
        <p:spPr>
          <a:xfrm>
            <a:off x="288015" y="5660058"/>
            <a:ext cx="2628669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Jesse Goodrich</a:t>
            </a: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595F23-381B-C340-AEBC-B71447804999}"/>
              </a:ext>
            </a:extLst>
          </p:cNvPr>
          <p:cNvSpPr/>
          <p:nvPr/>
        </p:nvSpPr>
        <p:spPr>
          <a:xfrm>
            <a:off x="4825918" y="3036196"/>
            <a:ext cx="2628669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>
                <a:latin typeface="Calibri Light"/>
                <a:cs typeface="Calibri Light"/>
              </a:rPr>
              <a:t>Juan Pablo </a:t>
            </a:r>
            <a:r>
              <a:rPr lang="en-US" sz="2133" dirty="0" err="1">
                <a:latin typeface="Calibri Light"/>
                <a:cs typeface="Calibri Light"/>
              </a:rPr>
              <a:t>Lewinger</a:t>
            </a:r>
            <a:endParaRPr lang="en-US" sz="2133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79C4E-D3E7-6D49-BC73-4632BC508EAA}"/>
              </a:ext>
            </a:extLst>
          </p:cNvPr>
          <p:cNvSpPr/>
          <p:nvPr/>
        </p:nvSpPr>
        <p:spPr>
          <a:xfrm>
            <a:off x="4916893" y="5620590"/>
            <a:ext cx="2628669" cy="7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2133" dirty="0" err="1">
                <a:latin typeface="Calibri Light"/>
                <a:cs typeface="Calibri Light"/>
              </a:rPr>
              <a:t>Yinqi</a:t>
            </a:r>
            <a:r>
              <a:rPr lang="en-US" sz="2133" dirty="0">
                <a:latin typeface="Calibri Light"/>
                <a:cs typeface="Calibri Light"/>
              </a:rPr>
              <a:t> Zhao</a:t>
            </a:r>
          </a:p>
          <a:p>
            <a:pPr algn="ctr">
              <a:spcBef>
                <a:spcPts val="267"/>
              </a:spcBef>
            </a:pPr>
            <a:r>
              <a:rPr lang="en-US" sz="1733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E3D4EC-75DC-ED47-BC21-C016F0E21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6" r="549" b="18947"/>
          <a:stretch/>
        </p:blipFill>
        <p:spPr bwMode="auto">
          <a:xfrm>
            <a:off x="3023727" y="4074889"/>
            <a:ext cx="1558846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80B2852-FD91-084F-A553-B540DFB67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 t="1533" b="18487"/>
          <a:stretch/>
        </p:blipFill>
        <p:spPr bwMode="auto">
          <a:xfrm>
            <a:off x="700339" y="4070824"/>
            <a:ext cx="1600200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inqi Zhao">
            <a:extLst>
              <a:ext uri="{FF2B5EF4-FFF2-40B4-BE49-F238E27FC236}">
                <a16:creationId xmlns:a16="http://schemas.microsoft.com/office/drawing/2014/main" id="{1697507F-93E6-2744-A7B4-EEFE261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61" y="4066111"/>
            <a:ext cx="1600200" cy="1600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8DE1B-78EE-B942-BD2B-5CE4F3F3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 t="3846" b="3846"/>
          <a:stretch/>
        </p:blipFill>
        <p:spPr bwMode="auto">
          <a:xfrm>
            <a:off x="5357251" y="1410342"/>
            <a:ext cx="1605120" cy="1600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ECD43AF-79AF-F90C-C410-0C25D9E73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289" y="4059857"/>
            <a:ext cx="1606551" cy="16002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4578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Multi-omics with an Outcome</a:t>
            </a:r>
            <a:endParaRPr/>
          </a:p>
        </p:txBody>
      </p:sp>
      <p:pic>
        <p:nvPicPr>
          <p:cNvPr id="269" name="Google Shape;269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402" y="835735"/>
            <a:ext cx="6657337" cy="518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356" y="1587875"/>
            <a:ext cx="4627093" cy="4464268"/>
          </a:xfrm>
        </p:spPr>
        <p:txBody>
          <a:bodyPr/>
          <a:lstStyle/>
          <a:p>
            <a:r>
              <a:rPr lang="en-US" sz="4267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881237" y="7339468"/>
            <a:ext cx="1091616" cy="6541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2" y="0"/>
            <a:ext cx="90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</a:pPr>
            <a:r>
              <a:rPr lang="en-US" sz="7466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Overview of Workshop</a:t>
            </a:r>
            <a:endParaRPr sz="6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534505" y="1417639"/>
            <a:ext cx="11759095" cy="47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85783" lvl="0" indent="-685783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09585" lvl="1" indent="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(Background and Context to 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indent="-685783">
              <a:spcBef>
                <a:spcPts val="747"/>
              </a:spcBef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Polygenic Risk and Summary Statistics</a:t>
            </a: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Interactions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Clustering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Mediation</a:t>
            </a:r>
            <a:endParaRPr dirty="0"/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 in Real Data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90275"/>
            <a:ext cx="2764739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10:00 - 11:00 PT</a:t>
            </a: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11:15 - 12:00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 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1: Jan 18,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9444" y="1617147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8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214391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592667" y="262177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745067" y="4038194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18744"/>
            <a:ext cx="2821801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10:00 - 10:45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11:00 - 12:00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2:00 –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2: Jan 19,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50712" y="1637791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Interaction (Lecture)</a:t>
            </a: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Interaction (Lab)</a:t>
            </a: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Interactions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Clustering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Clustering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Day 2 Wrap-up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253005" y="2088217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42441" y="6493522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BDD51-959F-4660-AD57-14CF23DD4E07}"/>
              </a:ext>
            </a:extLst>
          </p:cNvPr>
          <p:cNvCxnSpPr>
            <a:cxnSpLocks/>
          </p:cNvCxnSpPr>
          <p:nvPr/>
        </p:nvCxnSpPr>
        <p:spPr>
          <a:xfrm>
            <a:off x="253004" y="2648875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C6067-2DFB-473A-BCA1-4C2663825E17}"/>
              </a:ext>
            </a:extLst>
          </p:cNvPr>
          <p:cNvCxnSpPr>
            <a:cxnSpLocks/>
          </p:cNvCxnSpPr>
          <p:nvPr/>
        </p:nvCxnSpPr>
        <p:spPr>
          <a:xfrm>
            <a:off x="315758" y="414598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5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373782"/>
            <a:ext cx="2786510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9:00 - 10:00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10:15 - 11:00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11:15 - 12:00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2:15 - 3:00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3: Jan 20,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2400" y="1291689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Clustering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Mediation/Latent Variable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Advanced 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Bringing It All Together: Multi-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Analysis in Real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185134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74BBE9-B6BC-4045-87BD-4738D5C05920}"/>
              </a:ext>
            </a:extLst>
          </p:cNvPr>
          <p:cNvCxnSpPr>
            <a:cxnSpLocks/>
          </p:cNvCxnSpPr>
          <p:nvPr/>
        </p:nvCxnSpPr>
        <p:spPr>
          <a:xfrm>
            <a:off x="592667" y="241579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BAADA-9EC8-41B1-80EF-1519154D8A93}"/>
              </a:ext>
            </a:extLst>
          </p:cNvPr>
          <p:cNvCxnSpPr>
            <a:cxnSpLocks/>
          </p:cNvCxnSpPr>
          <p:nvPr/>
        </p:nvCxnSpPr>
        <p:spPr>
          <a:xfrm>
            <a:off x="592667" y="3894969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1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4"/>
          <p:cNvGrpSpPr/>
          <p:nvPr/>
        </p:nvGrpSpPr>
        <p:grpSpPr>
          <a:xfrm>
            <a:off x="460781" y="4507736"/>
            <a:ext cx="11685567" cy="1024128"/>
            <a:chOff x="460781" y="4640256"/>
            <a:chExt cx="11685567" cy="1024128"/>
          </a:xfrm>
        </p:grpSpPr>
        <p:pic>
          <p:nvPicPr>
            <p:cNvPr id="320" name="Google Shape;320;p24"/>
            <p:cNvPicPr preferRelativeResize="0"/>
            <p:nvPr/>
          </p:nvPicPr>
          <p:blipFill rotWithShape="1">
            <a:blip r:embed="rId3">
              <a:alphaModFix/>
            </a:blip>
            <a:srcRect l="70093" t="89192"/>
            <a:stretch/>
          </p:blipFill>
          <p:spPr>
            <a:xfrm>
              <a:off x="7779397" y="4640256"/>
              <a:ext cx="4366951" cy="995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4"/>
            <p:cNvPicPr preferRelativeResize="0"/>
            <p:nvPr/>
          </p:nvPicPr>
          <p:blipFill rotWithShape="1">
            <a:blip r:embed="rId3">
              <a:alphaModFix/>
            </a:blip>
            <a:srcRect t="91639" r="92373" b="-239"/>
            <a:stretch/>
          </p:blipFill>
          <p:spPr>
            <a:xfrm>
              <a:off x="460781" y="4859712"/>
              <a:ext cx="1013005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4"/>
            <p:cNvPicPr preferRelativeResize="0"/>
            <p:nvPr/>
          </p:nvPicPr>
          <p:blipFill rotWithShape="1">
            <a:blip r:embed="rId3">
              <a:alphaModFix/>
            </a:blip>
            <a:srcRect l="20718" t="91639" r="71062" b="-239"/>
            <a:stretch/>
          </p:blipFill>
          <p:spPr>
            <a:xfrm>
              <a:off x="1181946" y="4859712"/>
              <a:ext cx="6594101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4"/>
            <p:cNvPicPr preferRelativeResize="0"/>
            <p:nvPr/>
          </p:nvPicPr>
          <p:blipFill rotWithShape="1">
            <a:blip r:embed="rId4">
              <a:alphaModFix/>
            </a:blip>
            <a:srcRect l="6282" t="8757" b="4245"/>
            <a:stretch/>
          </p:blipFill>
          <p:spPr>
            <a:xfrm>
              <a:off x="6542051" y="5026781"/>
              <a:ext cx="687445" cy="595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4"/>
            <p:cNvPicPr preferRelativeResize="0"/>
            <p:nvPr/>
          </p:nvPicPr>
          <p:blipFill rotWithShape="1">
            <a:blip r:embed="rId3">
              <a:alphaModFix/>
            </a:blip>
            <a:srcRect l="41504" t="91639" r="50180" b="-239"/>
            <a:stretch/>
          </p:blipFill>
          <p:spPr>
            <a:xfrm>
              <a:off x="4967346" y="4859712"/>
              <a:ext cx="1112657" cy="804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 l="77679" t="52323" b="28233"/>
          <a:stretch/>
        </p:blipFill>
        <p:spPr>
          <a:xfrm>
            <a:off x="8899449" y="3260451"/>
            <a:ext cx="2871257" cy="1383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4"/>
          <p:cNvGrpSpPr/>
          <p:nvPr/>
        </p:nvGrpSpPr>
        <p:grpSpPr>
          <a:xfrm>
            <a:off x="9103837" y="932853"/>
            <a:ext cx="2806013" cy="1182567"/>
            <a:chOff x="8989534" y="934741"/>
            <a:chExt cx="2806013" cy="1182567"/>
          </a:xfrm>
        </p:grpSpPr>
        <p:sp>
          <p:nvSpPr>
            <p:cNvPr id="327" name="Google Shape;327;p24"/>
            <p:cNvSpPr txBox="1"/>
            <p:nvPr/>
          </p:nvSpPr>
          <p:spPr>
            <a:xfrm>
              <a:off x="9294699" y="934741"/>
              <a:ext cx="1712328" cy="2616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(Admin) Meaghan Doherty</a:t>
              </a:r>
              <a:endParaRPr/>
            </a:p>
          </p:txBody>
        </p:sp>
        <p:grpSp>
          <p:nvGrpSpPr>
            <p:cNvPr id="328" name="Google Shape;328;p24"/>
            <p:cNvGrpSpPr/>
            <p:nvPr/>
          </p:nvGrpSpPr>
          <p:grpSpPr>
            <a:xfrm>
              <a:off x="9011800" y="1357347"/>
              <a:ext cx="274320" cy="279479"/>
              <a:chOff x="9024731" y="1781253"/>
              <a:chExt cx="274320" cy="279479"/>
            </a:xfrm>
          </p:grpSpPr>
          <p:sp>
            <p:nvSpPr>
              <p:cNvPr id="329" name="Google Shape;329;p24"/>
              <p:cNvSpPr/>
              <p:nvPr/>
            </p:nvSpPr>
            <p:spPr>
              <a:xfrm>
                <a:off x="9024731" y="1788647"/>
                <a:ext cx="274320" cy="272085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4"/>
              <p:cNvSpPr txBox="1"/>
              <p:nvPr/>
            </p:nvSpPr>
            <p:spPr>
              <a:xfrm>
                <a:off x="9029291" y="1781253"/>
                <a:ext cx="26000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/>
              </a:p>
            </p:txBody>
          </p:sp>
        </p:grpSp>
        <p:pic>
          <p:nvPicPr>
            <p:cNvPr id="331" name="Google Shape;331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89534" y="1730272"/>
              <a:ext cx="2806013" cy="387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4"/>
            <p:cNvSpPr txBox="1"/>
            <p:nvPr/>
          </p:nvSpPr>
          <p:spPr>
            <a:xfrm>
              <a:off x="9662104" y="1799843"/>
              <a:ext cx="1154378" cy="2512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4"/>
          <p:cNvSpPr txBox="1"/>
          <p:nvPr/>
        </p:nvSpPr>
        <p:spPr>
          <a:xfrm>
            <a:off x="387982" y="298863"/>
            <a:ext cx="553491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Quick Zoom Reminders</a:t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412599" y="5774881"/>
            <a:ext cx="118648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Use the chat box to connect with </a:t>
            </a:r>
            <a:r>
              <a:rPr lang="en-US" sz="20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(Admin) Meaghan Doherty </a:t>
            </a:r>
            <a:r>
              <a:rPr lang="en-US" sz="20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for any assistance</a:t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364193" y="1546641"/>
            <a:ext cx="27335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Mute yourself unless asking a question</a:t>
            </a:r>
            <a:endParaRPr sz="2200">
              <a:solidFill>
                <a:srgbClr val="F99D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1403646" y="2447761"/>
            <a:ext cx="2376517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Video encouraged! </a:t>
            </a:r>
            <a:r>
              <a:rPr lang="en-US" sz="17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Turn video on/off (if unstable internet, turn off)</a:t>
            </a:r>
            <a:endParaRPr sz="1700">
              <a:solidFill>
                <a:srgbClr val="3CB3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8800710" y="2853068"/>
            <a:ext cx="3109140" cy="352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2649188" y="3468316"/>
            <a:ext cx="18575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sz="17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r>
              <a:rPr lang="en-U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view attendees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770329" y="1541030"/>
            <a:ext cx="500611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sz="2200" i="1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r>
              <a:rPr lang="en-US"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 to send message </a:t>
            </a:r>
            <a:r>
              <a:rPr lang="en-US" sz="2200" b="1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To Everyone</a:t>
            </a:r>
            <a:r>
              <a:rPr lang="en-US"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, or a private individual message</a:t>
            </a:r>
            <a:endParaRPr sz="2200">
              <a:solidFill>
                <a:srgbClr val="F99D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24"/>
          <p:cNvCxnSpPr/>
          <p:nvPr/>
        </p:nvCxnSpPr>
        <p:spPr>
          <a:xfrm>
            <a:off x="4605487" y="2349565"/>
            <a:ext cx="5659679" cy="2360551"/>
          </a:xfrm>
          <a:prstGeom prst="straightConnector1">
            <a:avLst/>
          </a:prstGeom>
          <a:noFill/>
          <a:ln w="25400" cap="flat" cmpd="sng">
            <a:solidFill>
              <a:srgbClr val="F99D1C"/>
            </a:solidFill>
            <a:prstDash val="dot"/>
            <a:round/>
            <a:headEnd type="none" w="sm" len="sm"/>
            <a:tailEnd type="triangle" w="lg" len="lg"/>
          </a:ln>
        </p:spPr>
      </p:cxnSp>
      <p:pic>
        <p:nvPicPr>
          <p:cNvPr id="341" name="Google Shape;341;p24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2736" b="13887"/>
          <a:stretch/>
        </p:blipFill>
        <p:spPr>
          <a:xfrm>
            <a:off x="8862819" y="301307"/>
            <a:ext cx="2938353" cy="299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24"/>
          <p:cNvCxnSpPr/>
          <p:nvPr/>
        </p:nvCxnSpPr>
        <p:spPr>
          <a:xfrm>
            <a:off x="930732" y="2330850"/>
            <a:ext cx="0" cy="2420409"/>
          </a:xfrm>
          <a:prstGeom prst="straightConnector1">
            <a:avLst/>
          </a:prstGeom>
          <a:noFill/>
          <a:ln w="41275" cap="flat" cmpd="sng">
            <a:solidFill>
              <a:srgbClr val="FFA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43" name="Google Shape;343;p24"/>
          <p:cNvSpPr txBox="1"/>
          <p:nvPr/>
        </p:nvSpPr>
        <p:spPr>
          <a:xfrm>
            <a:off x="9329972" y="1231084"/>
            <a:ext cx="1561539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(TA) Zeyun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9069427" y="1193043"/>
            <a:ext cx="260008" cy="284262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</a:t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9265179" y="4718910"/>
            <a:ext cx="808583" cy="2342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(TA) Zeyun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24"/>
          <p:cNvGrpSpPr/>
          <p:nvPr/>
        </p:nvGrpSpPr>
        <p:grpSpPr>
          <a:xfrm>
            <a:off x="6103534" y="3637597"/>
            <a:ext cx="2353198" cy="2012869"/>
            <a:chOff x="6185203" y="3741160"/>
            <a:chExt cx="2353198" cy="2012869"/>
          </a:xfrm>
        </p:grpSpPr>
        <p:pic>
          <p:nvPicPr>
            <p:cNvPr id="347" name="Google Shape;347;p24" descr="Graphical user interface, applicati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b="34057"/>
            <a:stretch/>
          </p:blipFill>
          <p:spPr>
            <a:xfrm>
              <a:off x="6281433" y="4187802"/>
              <a:ext cx="1370028" cy="673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4"/>
            <p:cNvSpPr txBox="1"/>
            <p:nvPr/>
          </p:nvSpPr>
          <p:spPr>
            <a:xfrm>
              <a:off x="6185203" y="3835392"/>
              <a:ext cx="2353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CB3C8"/>
                  </a:solidFill>
                  <a:latin typeface="Calibri"/>
                  <a:ea typeface="Calibri"/>
                  <a:cs typeface="Calibri"/>
                  <a:sym typeface="Calibri"/>
                </a:rPr>
                <a:t>nonverbal feedback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6209835" y="3741160"/>
              <a:ext cx="1527104" cy="20128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3CB3C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4"/>
          <p:cNvSpPr/>
          <p:nvPr/>
        </p:nvSpPr>
        <p:spPr>
          <a:xfrm>
            <a:off x="8800709" y="301307"/>
            <a:ext cx="3086839" cy="5201484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24"/>
          <p:cNvGrpSpPr/>
          <p:nvPr/>
        </p:nvGrpSpPr>
        <p:grpSpPr>
          <a:xfrm>
            <a:off x="2752899" y="4727192"/>
            <a:ext cx="1030451" cy="804672"/>
            <a:chOff x="2752899" y="4727192"/>
            <a:chExt cx="1030451" cy="804672"/>
          </a:xfrm>
        </p:grpSpPr>
        <p:pic>
          <p:nvPicPr>
            <p:cNvPr id="352" name="Google Shape;352;p24"/>
            <p:cNvPicPr preferRelativeResize="0"/>
            <p:nvPr/>
          </p:nvPicPr>
          <p:blipFill rotWithShape="1">
            <a:blip r:embed="rId3">
              <a:alphaModFix/>
            </a:blip>
            <a:srcRect l="28815" t="91639" r="63482" b="-239"/>
            <a:stretch/>
          </p:blipFill>
          <p:spPr>
            <a:xfrm>
              <a:off x="2752899" y="4727192"/>
              <a:ext cx="1030451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40403" y="4922243"/>
              <a:ext cx="2667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4" name="Google Shape;354;p24"/>
          <p:cNvCxnSpPr/>
          <p:nvPr/>
        </p:nvCxnSpPr>
        <p:spPr>
          <a:xfrm>
            <a:off x="3187086" y="4077402"/>
            <a:ext cx="0" cy="673857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355" name="Google Shape;355;p24"/>
          <p:cNvPicPr preferRelativeResize="0"/>
          <p:nvPr/>
        </p:nvPicPr>
        <p:blipFill rotWithShape="1">
          <a:blip r:embed="rId3">
            <a:alphaModFix/>
          </a:blip>
          <a:srcRect l="35568" t="91639" r="58236" b="-239"/>
          <a:stretch/>
        </p:blipFill>
        <p:spPr>
          <a:xfrm>
            <a:off x="4033163" y="4726966"/>
            <a:ext cx="828742" cy="804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24"/>
          <p:cNvCxnSpPr>
            <a:endCxn id="355" idx="0"/>
          </p:cNvCxnSpPr>
          <p:nvPr/>
        </p:nvCxnSpPr>
        <p:spPr>
          <a:xfrm>
            <a:off x="4446334" y="2350366"/>
            <a:ext cx="1200" cy="2376600"/>
          </a:xfrm>
          <a:prstGeom prst="straightConnector1">
            <a:avLst/>
          </a:prstGeom>
          <a:noFill/>
          <a:ln w="41275" cap="flat" cmpd="sng">
            <a:solidFill>
              <a:srgbClr val="FFA000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/>
          </a:blip>
          <a:srcRect l="7231" t="91639" r="85011" b="-239"/>
          <a:stretch/>
        </p:blipFill>
        <p:spPr>
          <a:xfrm>
            <a:off x="1535104" y="4722898"/>
            <a:ext cx="1030452" cy="804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4"/>
          <p:cNvCxnSpPr/>
          <p:nvPr/>
        </p:nvCxnSpPr>
        <p:spPr>
          <a:xfrm>
            <a:off x="1952568" y="3324924"/>
            <a:ext cx="0" cy="1449605"/>
          </a:xfrm>
          <a:prstGeom prst="straightConnector1">
            <a:avLst/>
          </a:prstGeom>
          <a:noFill/>
          <a:ln w="25400" cap="flat" cmpd="sng">
            <a:solidFill>
              <a:srgbClr val="3CB3C8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 idx="4294967295"/>
          </p:nvPr>
        </p:nvSpPr>
        <p:spPr>
          <a:xfrm>
            <a:off x="314779" y="405911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 (N=45)?</a:t>
            </a:r>
            <a:endParaRPr sz="5867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2" name="Google Shape;162;p3"/>
          <p:cNvGraphicFramePr/>
          <p:nvPr>
            <p:extLst>
              <p:ext uri="{D42A27DB-BD31-4B8C-83A1-F6EECF244321}">
                <p14:modId xmlns:p14="http://schemas.microsoft.com/office/powerpoint/2010/main" val="1200369716"/>
              </p:ext>
            </p:extLst>
          </p:nvPr>
        </p:nvGraphicFramePr>
        <p:xfrm>
          <a:off x="1122017" y="2167506"/>
          <a:ext cx="8271600" cy="1721750"/>
        </p:xfrm>
        <a:graphic>
          <a:graphicData uri="http://schemas.openxmlformats.org/drawingml/2006/table">
            <a:tbl>
              <a:tblPr>
                <a:noFill/>
                <a:tableStyleId>{99311EFB-0BB3-44F0-8A9E-27155769CA8F}</a:tableStyleId>
              </a:tblPr>
              <a:tblGrid>
                <a:gridCol w="19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Status: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Faculty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Staff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Postdoc/Trainee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Student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12 (27%)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14 (31%)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13 (29%)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6 (13%)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Google Shape;168;p4"/>
          <p:cNvGraphicFramePr/>
          <p:nvPr>
            <p:extLst>
              <p:ext uri="{D42A27DB-BD31-4B8C-83A1-F6EECF244321}">
                <p14:modId xmlns:p14="http://schemas.microsoft.com/office/powerpoint/2010/main" val="3424661205"/>
              </p:ext>
            </p:extLst>
          </p:nvPr>
        </p:nvGraphicFramePr>
        <p:xfrm>
          <a:off x="1378223" y="2305855"/>
          <a:ext cx="7474450" cy="1721750"/>
        </p:xfrm>
        <a:graphic>
          <a:graphicData uri="http://schemas.openxmlformats.org/drawingml/2006/table">
            <a:tbl>
              <a:tblPr>
                <a:noFill/>
                <a:tableStyleId>{99311EFB-0BB3-44F0-8A9E-27155769CA8F}</a:tableStyleId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R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31 (69%)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8 (18%)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6 (13%)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5"/>
          <p:cNvGraphicFramePr/>
          <p:nvPr>
            <p:extLst>
              <p:ext uri="{D42A27DB-BD31-4B8C-83A1-F6EECF244321}">
                <p14:modId xmlns:p14="http://schemas.microsoft.com/office/powerpoint/2010/main" val="3296409290"/>
              </p:ext>
            </p:extLst>
          </p:nvPr>
        </p:nvGraphicFramePr>
        <p:xfrm>
          <a:off x="1378223" y="2305855"/>
          <a:ext cx="9947950" cy="1976595"/>
        </p:xfrm>
        <a:graphic>
          <a:graphicData uri="http://schemas.openxmlformats.org/drawingml/2006/table">
            <a:tbl>
              <a:tblPr>
                <a:noFill/>
                <a:tableStyleId>{99311EFB-0BB3-44F0-8A9E-27155769CA8F}</a:tableStyleId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Genome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 Experience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10 (22%)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18 (40%)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11 (24%)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6 (13%)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p6"/>
          <p:cNvGraphicFramePr/>
          <p:nvPr>
            <p:extLst>
              <p:ext uri="{D42A27DB-BD31-4B8C-83A1-F6EECF244321}">
                <p14:modId xmlns:p14="http://schemas.microsoft.com/office/powerpoint/2010/main" val="1202999732"/>
              </p:ext>
            </p:extLst>
          </p:nvPr>
        </p:nvGraphicFramePr>
        <p:xfrm>
          <a:off x="3251197" y="2314691"/>
          <a:ext cx="5000950" cy="1976595"/>
        </p:xfrm>
        <a:graphic>
          <a:graphicData uri="http://schemas.openxmlformats.org/drawingml/2006/table">
            <a:tbl>
              <a:tblPr>
                <a:noFill/>
                <a:tableStyleId>{99311EFB-0BB3-44F0-8A9E-27155769CA8F}</a:tableStyleId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Epidemiology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43 (96%)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2 (4%)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691" y="0"/>
            <a:ext cx="11146972" cy="114300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2"/>
                </a:solidFill>
              </a:rPr>
              <a:t>Around the World Attendees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691" y="5024612"/>
            <a:ext cx="9425354" cy="2399348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134590"/>
          </a:effectLst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 dirty="0">
                <a:solidFill>
                  <a:schemeClr val="accent2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7 </a:t>
            </a:r>
            <a:r>
              <a:rPr lang="en-US" sz="2900" dirty="0" err="1">
                <a:solidFill>
                  <a:schemeClr val="accent2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countries|</a:t>
            </a:r>
            <a:r>
              <a:rPr lang="en-US" sz="2900" dirty="0" err="1">
                <a:solidFill>
                  <a:schemeClr val="tx2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Sweden</a:t>
            </a:r>
            <a:r>
              <a:rPr lang="en-US" sz="2900" dirty="0">
                <a:solidFill>
                  <a:schemeClr val="tx2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•China •Korea •London •Japan •Netherlands • Washington, DC • Massachusetts • Maryland •  Minnesota •Florida•  New York • North Carolina • Texas • Wisconsin 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2A05A39-618F-DF9E-6063-20C757F5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1" y="756557"/>
            <a:ext cx="11146972" cy="47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0f715c27_0_119"/>
          <p:cNvSpPr txBox="1">
            <a:spLocks noGrp="1"/>
          </p:cNvSpPr>
          <p:nvPr>
            <p:ph type="body" idx="3"/>
          </p:nvPr>
        </p:nvSpPr>
        <p:spPr>
          <a:xfrm>
            <a:off x="589850" y="2703250"/>
            <a:ext cx="5044500" cy="365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20-second intros:</a:t>
            </a:r>
            <a:endParaRPr sz="18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Where are you from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What do you hope to get out of the course?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you like to do in your spare time?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360f715c27_0_119"/>
          <p:cNvSpPr txBox="1">
            <a:spLocks noGrp="1"/>
          </p:cNvSpPr>
          <p:nvPr>
            <p:ph type="title" idx="4294967295"/>
          </p:nvPr>
        </p:nvSpPr>
        <p:spPr>
          <a:xfrm>
            <a:off x="503875" y="1146551"/>
            <a:ext cx="11034300" cy="12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rPr>
              <a:t>Attendee Introductions</a:t>
            </a:r>
            <a:endParaRPr sz="3500">
              <a:solidFill>
                <a:srgbClr val="0077C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Turn on your camera if comfortable!</a:t>
            </a:r>
            <a:endParaRPr/>
          </a:p>
        </p:txBody>
      </p:sp>
      <p:pic>
        <p:nvPicPr>
          <p:cNvPr id="156" name="Google Shape;156;g1360f715c27_0_119"/>
          <p:cNvPicPr preferRelativeResize="0"/>
          <p:nvPr/>
        </p:nvPicPr>
        <p:blipFill rotWithShape="1">
          <a:blip r:embed="rId3">
            <a:alphaModFix amt="37000"/>
          </a:blip>
          <a:srcRect l="-980" t="-11670" r="979" b="11670"/>
          <a:stretch/>
        </p:blipFill>
        <p:spPr>
          <a:xfrm>
            <a:off x="6607400" y="2055926"/>
            <a:ext cx="5781667" cy="42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/>
        </p:nvSpPr>
        <p:spPr>
          <a:xfrm>
            <a:off x="6953" y="832623"/>
            <a:ext cx="12172399" cy="415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D4F91"/>
      </a:dk2>
      <a:lt2>
        <a:srgbClr val="535659"/>
      </a:lt2>
      <a:accent1>
        <a:srgbClr val="0077C8"/>
      </a:accent1>
      <a:accent2>
        <a:srgbClr val="FFA300"/>
      </a:accent2>
      <a:accent3>
        <a:srgbClr val="AE2473"/>
      </a:accent3>
      <a:accent4>
        <a:srgbClr val="FC4C02"/>
      </a:accent4>
      <a:accent5>
        <a:srgbClr val="228848"/>
      </a:accent5>
      <a:accent6>
        <a:srgbClr val="75787B"/>
      </a:accent6>
      <a:hlink>
        <a:srgbClr val="0077C8"/>
      </a:hlink>
      <a:folHlink>
        <a:srgbClr val="0077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932</Words>
  <Application>Microsoft Macintosh PowerPoint</Application>
  <PresentationFormat>Widescreen</PresentationFormat>
  <Paragraphs>176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 Light</vt:lpstr>
      <vt:lpstr>Arial</vt:lpstr>
      <vt:lpstr>Arial Narrow</vt:lpstr>
      <vt:lpstr>Abadi MT Condensed Light</vt:lpstr>
      <vt:lpstr>Calibri</vt:lpstr>
      <vt:lpstr>Office Theme</vt:lpstr>
      <vt:lpstr>PowerPoint Presentation</vt:lpstr>
      <vt:lpstr>Multi-Omics Boot Camp Team</vt:lpstr>
      <vt:lpstr>Who are the attendees (N=45)?</vt:lpstr>
      <vt:lpstr>Who are the attendees?</vt:lpstr>
      <vt:lpstr>Who are the attendees?</vt:lpstr>
      <vt:lpstr>Who are the attendees?</vt:lpstr>
      <vt:lpstr>Around the World Attendees</vt:lpstr>
      <vt:lpstr>Attendee Introductions Turn on your camera if comfortable!</vt:lpstr>
      <vt:lpstr>PowerPoint Presentation</vt:lpstr>
      <vt:lpstr>Integrated Analysis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with an Outcome</vt:lpstr>
      <vt:lpstr>Multi-omics Integrated Analysis</vt:lpstr>
      <vt:lpstr>Overview of Workshop</vt:lpstr>
      <vt:lpstr>Day 1: Jan 18, 2023</vt:lpstr>
      <vt:lpstr>Day 2: Jan 19, 2023</vt:lpstr>
      <vt:lpstr>Day 3: Jan 20, 2023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David V. Conti</cp:lastModifiedBy>
  <cp:revision>4</cp:revision>
  <dcterms:created xsi:type="dcterms:W3CDTF">2017-06-27T18:08:19Z</dcterms:created>
  <dcterms:modified xsi:type="dcterms:W3CDTF">2023-01-18T17:54:49Z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0x010100078CF9CC0470EA4C8BDC6E1E65865F8D</vt:lpwstr>
  </property>
</Properties>
</file>